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wordle7.jpg"/>
          <p:cNvPicPr/>
          <p:nvPr/>
        </p:nvPicPr>
        <p:blipFill>
          <a:blip r:embed="rId2">
            <a:extLst/>
          </a:blip>
          <a:srcRect l="5989" t="0" r="5989" b="0"/>
          <a:stretch>
            <a:fillRect/>
          </a:stretch>
        </p:blipFill>
        <p:spPr>
          <a:xfrm>
            <a:off x="1606550" y="699849"/>
            <a:ext cx="9671846" cy="585335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Final Projects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Lehman College— City University of New York</a:t>
            </a:r>
            <a:endParaRPr sz="3200"/>
          </a:p>
          <a:p>
            <a:pPr lvl="0">
              <a:defRPr sz="1800"/>
            </a:pPr>
            <a:r>
              <a:rPr sz="3200"/>
              <a:t>Spring 2016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58" name="Shape 58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Steven Caraballo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teven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795911" y="-924287"/>
            <a:ext cx="9412884" cy="1218138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2919102" y="2597149"/>
            <a:ext cx="762379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6000">
                <a:latin typeface="Georgia"/>
                <a:ea typeface="Georgia"/>
                <a:cs typeface="Georgia"/>
                <a:sym typeface="Georgia"/>
              </a:rPr>
              <a:t>Baseball Data Science</a:t>
            </a:r>
            <a:endParaRPr sz="6000">
              <a:latin typeface="Georgia"/>
              <a:ea typeface="Georgia"/>
              <a:cs typeface="Georgia"/>
              <a:sym typeface="Georgia"/>
            </a:endParaRPr>
          </a:p>
          <a:p>
            <a:pPr lvl="0">
              <a:defRPr sz="1800"/>
            </a:pPr>
            <a:r>
              <a:rPr sz="6000">
                <a:latin typeface="Georgia"/>
                <a:ea typeface="Georgia"/>
                <a:cs typeface="Georgia"/>
                <a:sym typeface="Georgia"/>
              </a:rPr>
              <a:t>Steven Caraballo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teven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593084" y="-1407690"/>
            <a:ext cx="9486777" cy="12277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66" name="Shape 66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Mark Czuy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mark1.pdf"/>
          <p:cNvPicPr/>
          <p:nvPr/>
        </p:nvPicPr>
        <p:blipFill>
          <a:blip r:embed="rId2">
            <a:extLst/>
          </a:blip>
          <a:srcRect l="41" t="0" r="41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mark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65" y="0"/>
            <a:ext cx="12454917" cy="9333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73" name="Shape 73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Anthony Beltran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anthony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6960" y="973335"/>
            <a:ext cx="13878808" cy="7806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anthony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18" y="1246385"/>
            <a:ext cx="12907799" cy="7260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80" name="Shape 80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Tajh McDonald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wordle4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183" y="307449"/>
            <a:ext cx="5591156" cy="8597818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>
            <p:ph type="title"/>
          </p:nvPr>
        </p:nvSpPr>
        <p:spPr>
          <a:xfrm>
            <a:off x="1714500" y="406400"/>
            <a:ext cx="11099800" cy="120084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Course Overview</a:t>
            </a:r>
          </a:p>
        </p:txBody>
      </p:sp>
      <p:sp>
        <p:nvSpPr>
          <p:cNvPr id="38" name="Shape 38"/>
          <p:cNvSpPr/>
          <p:nvPr/>
        </p:nvSpPr>
        <p:spPr>
          <a:xfrm>
            <a:off x="6305270" y="1882207"/>
            <a:ext cx="5868307" cy="709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40000" indent="-540000" algn="l">
              <a:buSzPct val="100000"/>
              <a:buChar char="•"/>
              <a:defRPr sz="1800"/>
            </a:pPr>
            <a:r>
              <a:rPr sz="2400"/>
              <a:t>Focus on New York City (NYC Open Data Project)</a:t>
            </a:r>
            <a:endParaRPr sz="2400"/>
          </a:p>
          <a:p>
            <a:pPr lvl="0" marL="540000" indent="-540000" algn="l">
              <a:buSzPct val="100000"/>
              <a:buChar char="•"/>
              <a:defRPr sz="1800"/>
            </a:pPr>
            <a:r>
              <a:rPr sz="2400"/>
              <a:t>Topics:</a:t>
            </a:r>
            <a:endParaRPr sz="2400"/>
          </a:p>
          <a:p>
            <a:pPr lvl="3" marL="1225799" indent="-539999" algn="l">
              <a:buSzPct val="50000"/>
              <a:buChar char="★"/>
              <a:defRPr sz="1800"/>
            </a:pPr>
            <a:r>
              <a:rPr sz="2400"/>
              <a:t>Working with Data:  Scraping Webpages, CSV Files, Regular Expressions, Natural Language Processing</a:t>
            </a:r>
            <a:endParaRPr sz="2400"/>
          </a:p>
          <a:p>
            <a:pPr lvl="3" marL="1225799" indent="-539999" algn="l">
              <a:buSzPct val="50000"/>
              <a:buChar char="★"/>
              <a:defRPr sz="1800"/>
            </a:pPr>
            <a:r>
              <a:rPr sz="2400"/>
              <a:t>Statistical Tools:  Regression, Bayes Theorem, A/B Testing, Distributions</a:t>
            </a:r>
            <a:endParaRPr sz="2400"/>
          </a:p>
          <a:p>
            <a:pPr lvl="3" marL="1225799" indent="-539999" algn="l">
              <a:buSzPct val="50000"/>
              <a:buChar char="★"/>
              <a:defRPr sz="1800"/>
            </a:pPr>
            <a:r>
              <a:rPr sz="2400"/>
              <a:t>Machine Learning:  Training, Classifiers, Nearest Neighbors, SVMs, Neural Networks</a:t>
            </a:r>
            <a:endParaRPr sz="2400"/>
          </a:p>
          <a:p>
            <a:pPr lvl="3" marL="1225799" indent="-539999" algn="l">
              <a:buSzPct val="50000"/>
              <a:buChar char="★"/>
              <a:defRPr sz="1800"/>
            </a:pPr>
            <a:r>
              <a:rPr sz="2400"/>
              <a:t>Visualizing Data:  Principal Components Analysis (PCA), Clustering, Voronoi Diagrams, Multidimensional Scaling</a:t>
            </a:r>
            <a:endParaRPr sz="2400"/>
          </a:p>
          <a:p>
            <a:pPr lvl="0" marL="539999" indent="-539999" algn="l">
              <a:buSzPct val="100000"/>
              <a:buChar char="•"/>
              <a:defRPr sz="1800"/>
            </a:pPr>
            <a:r>
              <a:rPr sz="2400"/>
              <a:t>Tools:  Python, Statistics, &amp; Linear Algebra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tajh1.png"/>
          <p:cNvPicPr/>
          <p:nvPr/>
        </p:nvPicPr>
        <p:blipFill>
          <a:blip r:embed="rId2">
            <a:extLst/>
          </a:blip>
          <a:srcRect l="12500" t="0" r="1250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tajh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1312068"/>
            <a:ext cx="12674763" cy="7129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87" name="Shape 87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Francisco Perez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frank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97922" y="1102320"/>
            <a:ext cx="14249006" cy="7548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frank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0420" y="1054100"/>
            <a:ext cx="14838260" cy="7303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94" name="Shape 94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Yusef Abdulla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yusef1.png"/>
          <p:cNvPicPr/>
          <p:nvPr/>
        </p:nvPicPr>
        <p:blipFill>
          <a:blip r:embed="rId2">
            <a:extLst/>
          </a:blip>
          <a:srcRect l="12500" t="0" r="1250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yusef2.png"/>
          <p:cNvPicPr/>
          <p:nvPr/>
        </p:nvPicPr>
        <p:blipFill>
          <a:blip r:embed="rId2">
            <a:extLst/>
          </a:blip>
          <a:srcRect l="12500" t="0" r="1250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101" name="Shape 101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Osnaldy Vasquez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osnaldy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600" y="-360778"/>
            <a:ext cx="10281147" cy="13305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41" name="Shape 41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4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4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4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4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8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9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9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2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3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4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4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4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4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8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osnaldy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" y="325636"/>
            <a:ext cx="10426700" cy="825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108" name="Shape 108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Edgar Lucero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edgar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555713" y="-1524982"/>
            <a:ext cx="9893546" cy="12803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edgar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568412" y="-1508319"/>
            <a:ext cx="9867944" cy="12770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115" name="Shape 115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Elaine Burchman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elaine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625476" y="-1434573"/>
            <a:ext cx="9753793" cy="12622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elaine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663667" y="-1385158"/>
            <a:ext cx="9677497" cy="12523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122" name="Shape 122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Antonio Peralta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antonio1.png"/>
          <p:cNvPicPr/>
          <p:nvPr/>
        </p:nvPicPr>
        <p:blipFill>
          <a:blip r:embed="rId2">
            <a:extLst/>
          </a:blip>
          <a:srcRect l="0" t="116" r="0" b="116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antonio2.png"/>
          <p:cNvPicPr/>
          <p:nvPr/>
        </p:nvPicPr>
        <p:blipFill>
          <a:blip r:embed="rId2">
            <a:extLst/>
          </a:blip>
          <a:srcRect l="0" t="39" r="0" b="39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44" name="Shape 44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Roberto Martinez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129" name="Shape 129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132" name="Shape 132"/>
          <p:cNvSpPr/>
          <p:nvPr/>
        </p:nvSpPr>
        <p:spPr>
          <a:xfrm>
            <a:off x="2996281" y="1238249"/>
            <a:ext cx="701223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Rosanna De Leon Rodriguez &amp; Yelso Yanez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rosanna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297187" y="-1859360"/>
            <a:ext cx="10410428" cy="13472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rosanna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346207" y="-1795920"/>
            <a:ext cx="10312333" cy="13345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139" name="Shape 139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Josue Rojas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josue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906675" y="-1816414"/>
            <a:ext cx="10658148" cy="13792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josue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307482" y="-1858813"/>
            <a:ext cx="10049123" cy="13004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146" name="Shape 146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Rodny Perez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rodny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Rodny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roberto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153" name="Shape 153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Aurora Koch-Pongsema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aurora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33" y="1193800"/>
            <a:ext cx="12779272" cy="7188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aurora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33" y="1349573"/>
            <a:ext cx="12767823" cy="718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160" name="Shape 160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Marlon Figuero Lopez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marlon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296057" y="-1495327"/>
            <a:ext cx="10288931" cy="13315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marlon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293544" y="-1424385"/>
            <a:ext cx="10268130" cy="13288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167" name="Shape 167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Samantha Cardi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77a06350a9e941f8b62c7f92b531f851_Screen_Shot_2016_05_09_at_4.15.08_PM.png"/>
          <p:cNvPicPr/>
          <p:nvPr/>
        </p:nvPicPr>
        <p:blipFill>
          <a:blip r:embed="rId2">
            <a:extLst/>
          </a:blip>
          <a:srcRect l="1020" t="0" r="102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nick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Poster Session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roberto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xfrm>
            <a:off x="952500" y="152400"/>
            <a:ext cx="11099800" cy="1196975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90 Second Previews</a:t>
            </a:r>
          </a:p>
        </p:txBody>
      </p:sp>
      <p:sp>
        <p:nvSpPr>
          <p:cNvPr id="51" name="Shape 51"/>
          <p:cNvSpPr/>
          <p:nvPr/>
        </p:nvSpPr>
        <p:spPr>
          <a:xfrm>
            <a:off x="3170836" y="1238249"/>
            <a:ext cx="6663128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6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Roberto Martinez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Samantha Cardi</a:t>
            </a:r>
            <a:endParaRPr b="1" sz="2400">
              <a:latin typeface="Helvetica"/>
              <a:ea typeface="Helvetica"/>
              <a:cs typeface="Helvetica"/>
              <a:sym typeface="Helvetica"/>
            </a:endParaRPr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Steven Caraballo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Mark Czuy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Anthony Beltran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Tajh McDonald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Francisco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Yusef Abdulla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Osnaldy Vasquez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Edgar Lucero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Elaine Burchman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Antonio Peralta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Rosanna De Leon Rodriguez &amp; Yelso Yanez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Josue Rojas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Rodny Perez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Aurora Koch-Pongsema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Marlon Figuero Lopez</a:t>
            </a:r>
            <a:endParaRPr sz="2400"/>
          </a:p>
          <a:p>
            <a:pPr lvl="0" marL="539999" indent="-539999" algn="l">
              <a:buSzPct val="100000"/>
              <a:buAutoNum type="arabicPeriod" startAt="1"/>
              <a:defRPr sz="1800"/>
            </a:pPr>
            <a:r>
              <a:rPr sz="2400"/>
              <a:t>Nicholas Wilk</a:t>
            </a:r>
          </a:p>
        </p:txBody>
      </p:sp>
    </p:spTree>
  </p:cSld>
  <p:clrMapOvr>
    <a:masterClrMapping/>
  </p:clrMapOvr>
  <p:transition spd="slow" advClick="0" advTm="0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amantha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557596" y="-1572845"/>
            <a:ext cx="9763607" cy="12635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amantha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473619" y="-1548811"/>
            <a:ext cx="9819305" cy="12707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0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